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797675" cy="9874250"/>
  <p:embeddedFontLst>
    <p:embeddedFont>
      <p:font typeface="Kaushan Script"/>
      <p:regular r:id="rId34"/>
    </p:embeddedFont>
    <p:embeddedFont>
      <p:font typeface="Gill Sans"/>
      <p:regular r:id="rId35"/>
      <p:bold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gxfU82OqGR1dATtdyOVXveSolt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GillSans-regular.fntdata"/><Relationship Id="rId12" Type="http://schemas.openxmlformats.org/officeDocument/2006/relationships/slide" Target="slides/slide7.xml"/><Relationship Id="rId34" Type="http://schemas.openxmlformats.org/officeDocument/2006/relationships/font" Target="fonts/KaushanScript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36" Type="http://schemas.openxmlformats.org/officeDocument/2006/relationships/font" Target="fonts/GillSans-bold.fntdata"/><Relationship Id="rId17" Type="http://schemas.openxmlformats.org/officeDocument/2006/relationships/slide" Target="slides/slide12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6562" y="1233487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291ec7395_0_94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90" name="Google Shape;90;g37291ec7395_0_94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7291ec7395_0_94:notes"/>
          <p:cNvSpPr txBox="1"/>
          <p:nvPr/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436562" y="1233487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436562" y="1233487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436562" y="1233487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9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8e2bf8ab4_1_7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c8e2bf8ab4_1_7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8e2bf8ab4_1_13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3c8e2bf8ab4_1_13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8e2bf8ab4_1_27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3c8e2bf8ab4_1_27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c8e2bf8ab4_1_21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c8e2bf8ab4_1_21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23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436562" y="1233487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2abb39545_0_124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372abb39545_0_124:notes"/>
          <p:cNvSpPr/>
          <p:nvPr>
            <p:ph idx="2" type="sldImg"/>
          </p:nvPr>
        </p:nvSpPr>
        <p:spPr>
          <a:xfrm>
            <a:off x="436563" y="1233488"/>
            <a:ext cx="5924700" cy="333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25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/>
        </p:nvSpPr>
        <p:spPr>
          <a:xfrm>
            <a:off x="3849687" y="9378950"/>
            <a:ext cx="2946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79450" y="4751387"/>
            <a:ext cx="5438775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1e79f1a79_0_0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g371e79f1a79_0_0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g371e79f1a79_0_0:notes"/>
          <p:cNvSpPr txBox="1"/>
          <p:nvPr>
            <p:ph idx="12" type="sldNum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3d240a18a_0_0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g373d240a18a_0_0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73d240a18a_0_0:notes"/>
          <p:cNvSpPr txBox="1"/>
          <p:nvPr>
            <p:ph idx="12" type="sldNum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1e79f1a79_0_9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g371e79f1a79_0_9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371e79f1a79_0_9:notes"/>
          <p:cNvSpPr txBox="1"/>
          <p:nvPr>
            <p:ph idx="12" type="sldNum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1e79f1a79_0_51:notes"/>
          <p:cNvSpPr/>
          <p:nvPr>
            <p:ph idx="2" type="sldImg"/>
          </p:nvPr>
        </p:nvSpPr>
        <p:spPr>
          <a:xfrm>
            <a:off x="436563" y="1233488"/>
            <a:ext cx="5924550" cy="3333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g371e79f1a79_0_51:notes"/>
          <p:cNvSpPr txBox="1"/>
          <p:nvPr>
            <p:ph idx="1" type="body"/>
          </p:nvPr>
        </p:nvSpPr>
        <p:spPr>
          <a:xfrm>
            <a:off x="679450" y="4751387"/>
            <a:ext cx="54387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71e79f1a79_0_51:notes"/>
          <p:cNvSpPr txBox="1"/>
          <p:nvPr>
            <p:ph idx="12" type="sldNum"/>
          </p:nvPr>
        </p:nvSpPr>
        <p:spPr>
          <a:xfrm>
            <a:off x="3849687" y="9378950"/>
            <a:ext cx="29463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9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9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9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9"/>
          <p:cNvSpPr txBox="1"/>
          <p:nvPr>
            <p:ph idx="10" type="dt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9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9"/>
          <p:cNvSpPr txBox="1"/>
          <p:nvPr>
            <p:ph idx="12" type="sldNum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9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9"/>
          <p:cNvSpPr txBox="1"/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9"/>
          <p:cNvSpPr txBox="1"/>
          <p:nvPr>
            <p:ph idx="1" type="body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5" name="Google Shape;85;p69"/>
          <p:cNvSpPr txBox="1"/>
          <p:nvPr>
            <p:ph idx="10" type="dt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9"/>
          <p:cNvSpPr txBox="1"/>
          <p:nvPr>
            <p:ph idx="11" type="ftr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9"/>
          <p:cNvSpPr txBox="1"/>
          <p:nvPr>
            <p:ph idx="12" type="sldNum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0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0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0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9" name="Google Shape;29;p60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0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2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62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2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2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3"/>
          <p:cNvSpPr txBox="1"/>
          <p:nvPr>
            <p:ph idx="1" type="body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3" name="Google Shape;43;p63"/>
          <p:cNvSpPr txBox="1"/>
          <p:nvPr>
            <p:ph idx="2" type="body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63"/>
          <p:cNvSpPr txBox="1"/>
          <p:nvPr>
            <p:ph idx="3" type="body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5" name="Google Shape;45;p63"/>
          <p:cNvSpPr txBox="1"/>
          <p:nvPr>
            <p:ph idx="4" type="body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6" name="Google Shape;46;p63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3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3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4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4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4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4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5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5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5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6"/>
          <p:cNvSpPr txBox="1"/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b="0" sz="2000"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6"/>
          <p:cNvSpPr txBox="1"/>
          <p:nvPr>
            <p:ph idx="1" type="body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66"/>
          <p:cNvSpPr txBox="1"/>
          <p:nvPr>
            <p:ph idx="2" type="body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4" name="Google Shape;64;p66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6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6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F27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7"/>
          <p:cNvSpPr/>
          <p:nvPr>
            <p:ph idx="2" type="pic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7"/>
          <p:cNvSpPr txBox="1"/>
          <p:nvPr>
            <p:ph idx="1" type="body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67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67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7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8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8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8"/>
          <p:cNvSpPr txBox="1"/>
          <p:nvPr>
            <p:ph idx="1" type="body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8" name="Google Shape;78;p68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8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8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8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8"/>
          <p:cNvSpPr txBox="1"/>
          <p:nvPr>
            <p:ph idx="1" type="body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58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8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8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5" name="Google Shape;15;p5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4.jpg"/><Relationship Id="rId5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eeksforgeeks.org/generalization-specialization-and-aggregation-in-er-model/" TargetMode="External"/><Relationship Id="rId4" Type="http://schemas.openxmlformats.org/officeDocument/2006/relationships/hyperlink" Target="https://www.guru99.com/relational-data-model-dbms.html" TargetMode="External"/><Relationship Id="rId5" Type="http://schemas.openxmlformats.org/officeDocument/2006/relationships/hyperlink" Target="https://www.tutorialspoint.com/dbms/relational_algebra.htm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291ec7395_0_94"/>
          <p:cNvSpPr txBox="1"/>
          <p:nvPr/>
        </p:nvSpPr>
        <p:spPr>
          <a:xfrm>
            <a:off x="2125650" y="3132122"/>
            <a:ext cx="9359100" cy="28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 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: IV SEMESTER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Instructors: Prof. Abdul Kather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Assistant Professor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ISE Dept.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" name="Google Shape;94;g37291ec7395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454" y="708063"/>
            <a:ext cx="3366677" cy="230048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7291ec7395_0_94"/>
          <p:cNvSpPr txBox="1"/>
          <p:nvPr>
            <p:ph type="ctrTitle"/>
          </p:nvPr>
        </p:nvSpPr>
        <p:spPr>
          <a:xfrm>
            <a:off x="3133647" y="357910"/>
            <a:ext cx="86073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  <a:t>EXPECTATION SETTING OVERVIEW (Day1)</a:t>
            </a:r>
            <a:endParaRPr>
              <a:solidFill>
                <a:srgbClr val="6C244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COURSE OBJECTIVES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420450" y="1837800"/>
            <a:ext cx="11351100" cy="4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Provide a strong foundation in database concepts, technology, and practice.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Practice SQL programming through a variety of database problems.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Understand the relational database design principles.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Demonstrate the use of concurrency and transactions in database.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Design and build database applications for real world problems.</a:t>
            </a:r>
            <a:endParaRPr sz="2504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247260" marR="0" rtl="0" algn="l">
              <a:lnSpc>
                <a:spcPct val="200000"/>
              </a:lnSpc>
              <a:spcBef>
                <a:spcPts val="164"/>
              </a:spcBef>
              <a:spcAft>
                <a:spcPts val="0"/>
              </a:spcAft>
              <a:buClr>
                <a:srgbClr val="000000"/>
              </a:buClr>
              <a:buSzPts val="2504"/>
              <a:buFont typeface="Arial"/>
              <a:buNone/>
            </a:pPr>
            <a:r>
              <a:rPr lang="en-US" sz="2504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● To become familiar with database storage structures and access techniques.</a:t>
            </a:r>
            <a:r>
              <a:rPr b="0" i="0" lang="en-US" sz="2504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b="0" i="0" sz="2504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3821874" y="863599"/>
            <a:ext cx="84677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PRE-REQUISITES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10650537" y="6394450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entury Gothic"/>
              <a:buNone/>
            </a:pPr>
            <a:r>
              <a:rPr b="1" i="0" lang="en-US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3756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of data &amp; file systems: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Basics of how data is stored and managed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Programming fundamentals: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Variables, loops, functions, and algorithms for database operations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Discrete math &amp; logical thinking: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Concepts like relations, functions, and dependencies for database design and normalization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Analytical skills: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Ability to model real-world entities, relationships, and constraints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COURSE OUTCOMES</a:t>
            </a:r>
            <a:endParaRPr b="1"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>
            <p:ph idx="1" type="body"/>
          </p:nvPr>
        </p:nvSpPr>
        <p:spPr>
          <a:xfrm>
            <a:off x="581200" y="2180501"/>
            <a:ext cx="11029500" cy="42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Describe the basic elements of a relational database management system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Design entity relationship for the given scenario.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Apply various Structured Query Language (SQL) statements for database    manipulation.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Analyse various normalization forms for the given application.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Develop database applications for the given real world problem.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4687" marR="762053" rtl="0" algn="l">
              <a:lnSpc>
                <a:spcPct val="150000"/>
              </a:lnSpc>
              <a:spcBef>
                <a:spcPts val="5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 Understand the concepts related to NoSQL databases.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85" name="Google Shape;185;p5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5"/>
          <p:cNvSpPr txBox="1"/>
          <p:nvPr/>
        </p:nvSpPr>
        <p:spPr>
          <a:xfrm>
            <a:off x="10397058" y="536738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BLOOMS LEVEL</a:t>
            </a:r>
            <a:endParaRPr/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0442028" y="612100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725" y="1908750"/>
            <a:ext cx="11029601" cy="475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PROGRAM OUTCOMES</a:t>
            </a:r>
            <a:endParaRPr/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202" name="Google Shape;202;p8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050" y="1936375"/>
            <a:ext cx="11225975" cy="492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CO-PO MAPPING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1904675"/>
            <a:ext cx="11366850" cy="48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type="title"/>
          </p:nvPr>
        </p:nvSpPr>
        <p:spPr>
          <a:xfrm>
            <a:off x="1733550" y="1063625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QUIZ-DAY 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 txBox="1"/>
          <p:nvPr>
            <p:ph idx="1" type="body"/>
          </p:nvPr>
        </p:nvSpPr>
        <p:spPr>
          <a:xfrm>
            <a:off x="581200" y="1818700"/>
            <a:ext cx="110295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 DBMS?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A programming language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Software to manage databases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A type of computer hardware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A network protocol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following is </a:t>
            </a:r>
            <a:r>
              <a:rPr b="1"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 function of DBMS</a:t>
            </a: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 storage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Data retrieval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Data visualization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Data security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main advantage of using a DBMS over a file system?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Faster internet speed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Reduced redundancy and improved consistency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Less disk space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Easier hardware installation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30136"/>
              <a:buFont typeface="Arial"/>
              <a:buNone/>
            </a:pP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these is an example of a DBMS?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MySQL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Microsoft Word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Photoshop</a:t>
            </a:r>
            <a:b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Notepad</a:t>
            </a:r>
            <a:endParaRPr sz="3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50545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6232825" y="2102675"/>
            <a:ext cx="57402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of the following is a </a:t>
            </a:r>
            <a:r>
              <a:rPr b="1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directly responsible for maintaining databases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 Scientist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Database Administrator (DBA)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System Analyst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Data Engineer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Analyst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mainly works with: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Database design only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Extracting insights from data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Hardware maintenance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Writing operating systems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skill is part of the </a:t>
            </a:r>
            <a:r>
              <a:rPr b="1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competency acquired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DBMS course?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Designing ER models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Painting and sketching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Building computer hardware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Operating system installation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knowledge of </a:t>
            </a:r>
            <a:r>
              <a:rPr b="1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NoSQL databases</a:t>
            </a: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helps students in: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Real-time analytics and big data applications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Hardware troubleshooting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c) Writing basic Python programs</a:t>
            </a:r>
            <a:b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d) Cloud networking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ctrTitle"/>
          </p:nvPr>
        </p:nvSpPr>
        <p:spPr>
          <a:xfrm>
            <a:off x="2249487" y="784225"/>
            <a:ext cx="86074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6C244A"/>
                </a:solidFill>
                <a:latin typeface="Arial"/>
                <a:ea typeface="Arial"/>
                <a:cs typeface="Arial"/>
                <a:sym typeface="Arial"/>
              </a:rPr>
              <a:t>EXPECTATION SETTING OVERVIEW (DAY-2)</a:t>
            </a:r>
            <a:endParaRPr>
              <a:solidFill>
                <a:srgbClr val="6C244A"/>
              </a:solidFill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2125662" y="3132137"/>
            <a:ext cx="9359202" cy="236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Subject:</a:t>
            </a:r>
            <a:r>
              <a:rPr b="1" lang="en-US" sz="2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DBMS</a:t>
            </a: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Semester : V SEMESTER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Instructors: Prof. Abdul Kather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Assistant Professor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ISE Dept.</a:t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075" y="784224"/>
            <a:ext cx="2337775" cy="16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type="title"/>
          </p:nvPr>
        </p:nvSpPr>
        <p:spPr>
          <a:xfrm>
            <a:off x="1943862" y="974779"/>
            <a:ext cx="9717913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LEARNING RESOURCES</a:t>
            </a: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AND REFERENCE BOOKS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10823575" y="974779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75" y="2127650"/>
            <a:ext cx="11044775" cy="4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1486662" y="999617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1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2234175"/>
            <a:ext cx="11328950" cy="40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1828800" y="996950"/>
            <a:ext cx="8331200" cy="565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1254125" y="2370137"/>
            <a:ext cx="4927600" cy="4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Day-01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perspective 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subject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subject is important</a:t>
            </a:r>
            <a:endParaRPr/>
          </a:p>
          <a:p>
            <a:pPr indent="-121919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lang="en-US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Competency acquired by students</a:t>
            </a:r>
            <a:endParaRPr sz="2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 </a:t>
            </a:r>
            <a:r>
              <a:rPr lang="en-US" sz="24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Applications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Objectives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Pre-requisites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Course Outcomes</a:t>
            </a:r>
            <a:endParaRPr/>
          </a:p>
          <a:p>
            <a:pPr indent="-121919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CO-PO mapping</a:t>
            </a:r>
            <a:endParaRPr/>
          </a:p>
          <a:p>
            <a:pPr indent="-121917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5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ct val="86486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098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6486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181725" y="2490787"/>
            <a:ext cx="5840386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Day-02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Resources and Reference 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Lesson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Assessment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sharing by previous batch 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classroom 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192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192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useful links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3040"/>
              <a:buFont typeface="Noto Sans Symbols"/>
              <a:buNone/>
            </a:pPr>
            <a:r>
              <a:t/>
            </a:r>
            <a:endParaRPr b="0" i="0" sz="38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A0E"/>
              </a:buClr>
              <a:buSzPts val="3040"/>
              <a:buFont typeface="Noto Sans Symbols"/>
              <a:buNone/>
            </a:pPr>
            <a:r>
              <a:t/>
            </a:r>
            <a:endParaRPr b="0" i="0" sz="38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t/>
            </a:r>
            <a:endParaRPr b="0" i="0" sz="4600" u="none" cap="none" strike="noStrik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8e2bf8ab4_1_7"/>
          <p:cNvSpPr txBox="1"/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c8e2bf8ab4_1_7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c8e2bf8ab4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75" y="2371725"/>
            <a:ext cx="11347900" cy="34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c8e2bf8ab4_1_13"/>
          <p:cNvSpPr txBox="1"/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c8e2bf8ab4_1_13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3c8e2bf8ab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00" y="2235475"/>
            <a:ext cx="11215300" cy="40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8e2bf8ab4_1_27"/>
          <p:cNvSpPr txBox="1"/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c8e2bf8ab4_1_27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3c8e2bf8ab4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5" y="2556250"/>
            <a:ext cx="11310000" cy="318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8e2bf8ab4_1_21"/>
          <p:cNvSpPr txBox="1"/>
          <p:nvPr>
            <p:ph type="title"/>
          </p:nvPr>
        </p:nvSpPr>
        <p:spPr>
          <a:xfrm>
            <a:off x="1486662" y="999617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LESSON PLAN-MODULES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c8e2bf8ab4_1_21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3c8e2bf8ab4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25" y="2330200"/>
            <a:ext cx="11253176" cy="38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/>
          <p:nvPr>
            <p:ph type="title"/>
          </p:nvPr>
        </p:nvSpPr>
        <p:spPr>
          <a:xfrm>
            <a:off x="1496984" y="1063625"/>
            <a:ext cx="9863802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ASSESSMENT PLAN	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3"/>
          <p:cNvSpPr txBox="1"/>
          <p:nvPr/>
        </p:nvSpPr>
        <p:spPr>
          <a:xfrm>
            <a:off x="445150" y="1919675"/>
            <a:ext cx="11309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IAT1 : unit 1,2 and 3</a:t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IAT2 :  unit 4 and 5</a:t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Integerated Course:   50%(CIE) +   50%(SEE)</a:t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CIE:  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IAT Theory (IAT1+IAT2)=15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Assignment1+Assignment2=10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Lab Continuous Evaluation=15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Lab Internal=10</a:t>
            </a: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EXPERIENCE FROM PREVIOUS BATCH STUDENTS</a:t>
            </a:r>
            <a:endParaRPr/>
          </a:p>
        </p:txBody>
      </p:sp>
      <p:sp>
        <p:nvSpPr>
          <p:cNvPr id="282" name="Google Shape;282;p9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/>
              <a:t>Arya B -  1CR23IS002, Third Year , ISE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rPr lang="en-US"/>
              <a:t>Akanksha Pandit </a:t>
            </a:r>
            <a:r>
              <a:rPr lang="en-US"/>
              <a:t>- 1CR23IS008,</a:t>
            </a:r>
            <a:r>
              <a:rPr lang="en-US"/>
              <a:t>Third Year , ISE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283" name="Google Shape;283;p9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9"/>
          <p:cNvSpPr txBox="1"/>
          <p:nvPr/>
        </p:nvSpPr>
        <p:spPr>
          <a:xfrm>
            <a:off x="10807812" y="615026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2abb39545_0_124"/>
          <p:cNvSpPr txBox="1"/>
          <p:nvPr>
            <p:ph type="title"/>
          </p:nvPr>
        </p:nvSpPr>
        <p:spPr>
          <a:xfrm>
            <a:off x="1504950" y="906462"/>
            <a:ext cx="99282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en-US" sz="3600" u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Expected classroom behaviour</a:t>
            </a:r>
            <a:endParaRPr/>
          </a:p>
        </p:txBody>
      </p:sp>
      <p:sp>
        <p:nvSpPr>
          <p:cNvPr id="290" name="Google Shape;290;g372abb39545_0_124"/>
          <p:cNvSpPr txBox="1"/>
          <p:nvPr>
            <p:ph idx="1" type="body"/>
          </p:nvPr>
        </p:nvSpPr>
        <p:spPr>
          <a:xfrm>
            <a:off x="471487" y="2354262"/>
            <a:ext cx="109617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34294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and Interactive Learning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Quizzes 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Attendance: 85%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 written assignments (no plagiarism etc), 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sticking to deadlines for submissions 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disruption</a:t>
            </a:r>
            <a:endParaRPr sz="8415"/>
          </a:p>
          <a:p>
            <a:pPr indent="-342945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4675"/>
              <a:buFont typeface="Noto Sans Symbols"/>
              <a:buChar char="►"/>
            </a:pPr>
            <a:r>
              <a:rPr b="0" i="0" lang="en-US" sz="9015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strict action against abusers</a:t>
            </a:r>
            <a:endParaRPr sz="8415"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382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51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372abb39545_0_124"/>
          <p:cNvSpPr txBox="1"/>
          <p:nvPr/>
        </p:nvSpPr>
        <p:spPr>
          <a:xfrm>
            <a:off x="10352087" y="295275"/>
            <a:ext cx="8382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ahesh Kumar Jha\Downloads\CMRIT NEW LOGO-01.png" id="292" name="Google Shape;292;g372abb39545_0_124"/>
          <p:cNvPicPr preferRelativeResize="0"/>
          <p:nvPr/>
        </p:nvPicPr>
        <p:blipFill rotWithShape="1">
          <a:blip r:embed="rId3">
            <a:alphaModFix/>
          </a:blip>
          <a:srcRect b="0" l="10239" r="4215" t="16170"/>
          <a:stretch/>
        </p:blipFill>
        <p:spPr>
          <a:xfrm>
            <a:off x="530225" y="606425"/>
            <a:ext cx="1744662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72abb39545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8975" y="1928812"/>
            <a:ext cx="3154362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72abb39545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9950" y="3984250"/>
            <a:ext cx="2573398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1504950" y="906462"/>
            <a:ext cx="9928225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1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SOME USEFUL LINKS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10594975" y="600504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https://www.cs.uregina.ca/Links/class-info/215/erd/#:~:text=Data%20modeling%20is%20a%20technique,data%20requirements%20for%20a%20database</a:t>
            </a:r>
            <a:endParaRPr b="1" u="sng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https://www.geeksforgeeks.org/generalization-specialization-and-aggregation-in-er-model/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https://www.guru99.com/relational-data-model-dbms.html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https://www.tutorialspoint.com/dbms/relational_algebra.htm</a:t>
            </a:r>
            <a:endParaRPr b="1" u="sng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/>
          <p:nvPr/>
        </p:nvSpPr>
        <p:spPr>
          <a:xfrm>
            <a:off x="4507904" y="3348090"/>
            <a:ext cx="3176191" cy="857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Kaushan Script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FACULTY INTRODUCTION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471487" y="2354262"/>
            <a:ext cx="10961687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0066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3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 Abdul Kather</a:t>
            </a:r>
            <a:endParaRPr sz="123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9111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5159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Interests </a:t>
            </a:r>
            <a:r>
              <a:rPr lang="en-US" sz="11569">
                <a:latin typeface="Times New Roman"/>
                <a:ea typeface="Times New Roman"/>
                <a:cs typeface="Times New Roman"/>
                <a:sym typeface="Times New Roman"/>
              </a:rPr>
              <a:t>: All core papers of CSE</a:t>
            </a:r>
            <a:endParaRPr sz="11169"/>
          </a:p>
          <a:p>
            <a:pPr indent="-369111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5159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Research: Blockchain, Steganography, Ground Water Management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8002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 New Roman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Experience:14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8001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Times New Roman"/>
              <a:buChar char="►"/>
            </a:pP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working </a:t>
            </a: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Institution</a:t>
            </a:r>
            <a:r>
              <a:rPr lang="en-US" sz="11569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PET,AMS</a:t>
            </a:r>
            <a:endParaRPr sz="11569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sz="112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382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51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450975" y="998537"/>
            <a:ext cx="9928225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 PERSPECTIVE</a:t>
            </a:r>
            <a:endParaRPr/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471487" y="2354262"/>
            <a:ext cx="5889625" cy="272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 introducing themselves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Expectations – Questions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960"/>
              <a:buFont typeface="Noto Sans Symbols"/>
              <a:buNone/>
            </a:pPr>
            <a:r>
              <a:t/>
            </a:r>
            <a:endParaRPr b="0" i="0" sz="112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382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80"/>
              <a:buFont typeface="Noto Sans Symbols"/>
              <a:buNone/>
            </a:pPr>
            <a:r>
              <a:t/>
            </a:r>
            <a:endParaRPr b="0" i="0" sz="51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680"/>
              <a:buFont typeface="Noto Sans Symbols"/>
              <a:buNone/>
            </a:pPr>
            <a:r>
              <a:t/>
            </a:r>
            <a:endParaRPr b="0" i="0" sz="9600" u="none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1612" y="3855226"/>
            <a:ext cx="2905315" cy="230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" y="3855225"/>
            <a:ext cx="8749185" cy="272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0352087" y="295275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>
            <p:ph type="title"/>
          </p:nvPr>
        </p:nvSpPr>
        <p:spPr>
          <a:xfrm>
            <a:off x="1566069" y="914748"/>
            <a:ext cx="10095706" cy="61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r>
              <a:rPr b="1" lang="en-US"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TO SUBJECT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928300" y="1836225"/>
            <a:ext cx="9529200" cy="52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DBMS (Database Management System)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software that enables users to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create, store, manage, and retrieve data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an organized manner.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acts as an interface between: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Functions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storage &amp; organization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manipulation (Insert, Update, Delete)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security &amp; access control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 &amp; recovery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data integrity</a:t>
            </a:r>
            <a:endParaRPr sz="16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</a:t>
            </a:r>
            <a:endParaRPr sz="16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MySQL | Oracle | SQL Server | PostgreSQL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1e79f1a79_0_0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IMPORTANCE/NEED OF SUBJECT </a:t>
            </a:r>
            <a:endParaRPr b="1"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71e79f1a79_0_0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g371e79f1a79_0_0"/>
          <p:cNvSpPr txBox="1"/>
          <p:nvPr/>
        </p:nvSpPr>
        <p:spPr>
          <a:xfrm>
            <a:off x="10458593" y="702156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71e79f1a79_0_0"/>
          <p:cNvSpPr txBox="1"/>
          <p:nvPr/>
        </p:nvSpPr>
        <p:spPr>
          <a:xfrm>
            <a:off x="403400" y="1836225"/>
            <a:ext cx="113094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massive and complex data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systematically</a:t>
            </a:r>
            <a:b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loss, duplication, and inconsistency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 and controlled data access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users to work simultaneously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 &amp; recovery mechanisms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Acts as the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backbone of modern digital systems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3d240a18a_0_0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CORE COMPETENCY ACQUIRED BY STUDENTS</a:t>
            </a:r>
            <a:endParaRPr b="1"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73d240a18a_0_0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g373d240a18a_0_0"/>
          <p:cNvSpPr txBox="1"/>
          <p:nvPr>
            <p:ph idx="1" type="body"/>
          </p:nvPr>
        </p:nvSpPr>
        <p:spPr>
          <a:xfrm>
            <a:off x="581200" y="2180500"/>
            <a:ext cx="11029500" cy="44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36885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database concepts &amp; architecture</a:t>
            </a:r>
            <a:b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8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ER models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map to relational schemas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8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SQL queries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(basic to advanced)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8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Normalize databases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eliminate redundancy &amp; anomalies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8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 transactions &amp; concurrency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(ACID, locking, serializability)</a:t>
            </a:r>
            <a:b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8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with modern databases</a:t>
            </a:r>
            <a:r>
              <a:rPr lang="en-US" sz="28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(NoSQL, Big Data, MongoDB, Neo4j)</a:t>
            </a:r>
            <a:endParaRPr sz="2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8407"/>
              <a:buFont typeface="Arial"/>
              <a:buNone/>
            </a:pPr>
            <a:r>
              <a:t/>
            </a:r>
            <a:endParaRPr sz="16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</p:txBody>
      </p:sp>
      <p:sp>
        <p:nvSpPr>
          <p:cNvPr id="145" name="Google Shape;145;g373d240a18a_0_0"/>
          <p:cNvSpPr txBox="1"/>
          <p:nvPr/>
        </p:nvSpPr>
        <p:spPr>
          <a:xfrm>
            <a:off x="10966683" y="317981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1e79f1a79_0_9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REAL TIME APPLICATIONS </a:t>
            </a:r>
            <a:endParaRPr b="1" sz="36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71e79f1a79_0_9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g371e79f1a79_0_9"/>
          <p:cNvSpPr txBox="1"/>
          <p:nvPr>
            <p:ph idx="1" type="body"/>
          </p:nvPr>
        </p:nvSpPr>
        <p:spPr>
          <a:xfrm>
            <a:off x="581200" y="2180500"/>
            <a:ext cx="110295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25000" lnSpcReduction="10000"/>
          </a:bodyPr>
          <a:lstStyle/>
          <a:p>
            <a:pPr indent="-34406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Banking Systems: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Account management, online transactions, ATM operations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E-commerce Platforms: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Product catalogs, orders, payments, user accounts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Healthcare Systems: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 records, lab results, appointments, billing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Airline &amp; Railway Reservation: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Ticket booking, scheduling, seat management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 &amp; Universities: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 records, attendance, exam results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Media Platforms: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User profiles, posts, messaging, analytics</a:t>
            </a:r>
            <a:b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Retail &amp; Inventory Management:</a:t>
            </a:r>
            <a:r>
              <a:rPr lang="en-US" sz="727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Stock control, sales tracking, supplier management</a:t>
            </a:r>
            <a:endParaRPr sz="727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643"/>
              <a:buFont typeface="Arial"/>
              <a:buNone/>
            </a:pPr>
            <a:r>
              <a:t/>
            </a:r>
            <a:endParaRPr sz="240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</p:txBody>
      </p:sp>
      <p:sp>
        <p:nvSpPr>
          <p:cNvPr id="154" name="Google Shape;154;g371e79f1a79_0_9"/>
          <p:cNvSpPr txBox="1"/>
          <p:nvPr/>
        </p:nvSpPr>
        <p:spPr>
          <a:xfrm>
            <a:off x="10772492" y="536763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e79f1a79_0_51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900"/>
              <a:t>I</a:t>
            </a:r>
            <a:r>
              <a:rPr b="1" lang="en-US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NDUSTRY ROLE</a:t>
            </a:r>
            <a:r>
              <a:rPr lang="en-US" sz="3900"/>
              <a:t>S</a:t>
            </a:r>
            <a:endParaRPr sz="3900"/>
          </a:p>
        </p:txBody>
      </p:sp>
      <p:sp>
        <p:nvSpPr>
          <p:cNvPr id="161" name="Google Shape;161;g371e79f1a79_0_51"/>
          <p:cNvSpPr txBox="1"/>
          <p:nvPr>
            <p:ph idx="12" type="sldNum"/>
          </p:nvPr>
        </p:nvSpPr>
        <p:spPr>
          <a:xfrm>
            <a:off x="10558300" y="5956137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2000"/>
              <a:t>‹#›</a:t>
            </a:fld>
            <a:endParaRPr sz="2000"/>
          </a:p>
        </p:txBody>
      </p:sp>
      <p:sp>
        <p:nvSpPr>
          <p:cNvPr id="162" name="Google Shape;162;g371e79f1a79_0_51"/>
          <p:cNvSpPr txBox="1"/>
          <p:nvPr>
            <p:ph idx="1" type="body"/>
          </p:nvPr>
        </p:nvSpPr>
        <p:spPr>
          <a:xfrm>
            <a:off x="581200" y="2180500"/>
            <a:ext cx="11029500" cy="45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33756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Administrator (DBA):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Manages, secures, and maintains databases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 Developer: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Designs schemas, writes SQL queries, develops stored procedures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Analyst / BI Analyst: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Extracts insights using SQL and reporting tools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Engineer: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Builds pipelines, integrates data from multiple sources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Scientist: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Uses databases for analytics, machine learning, and modeling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Analyst: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Designs database-driven applications and ensures efficiency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375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6"/>
              <a:buFont typeface="Times New Roman"/>
              <a:buChar char="●"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NoSQL / Big Data Specialist: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 with MongoDB, Neo4j, Hadoop, and distributed systems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63" name="Google Shape;163;g371e79f1a79_0_51"/>
          <p:cNvSpPr txBox="1"/>
          <p:nvPr/>
        </p:nvSpPr>
        <p:spPr>
          <a:xfrm>
            <a:off x="10891733" y="536763"/>
            <a:ext cx="8382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2017-08-03T09:47:51Z</dcterms:created>
  <dc:creator>Windows User</dc:creator>
</cp:coreProperties>
</file>